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3" r:id="rId3"/>
    <p:sldId id="258" r:id="rId4"/>
    <p:sldId id="277" r:id="rId5"/>
    <p:sldId id="259" r:id="rId6"/>
    <p:sldId id="265" r:id="rId7"/>
    <p:sldId id="275" r:id="rId8"/>
    <p:sldId id="260" r:id="rId9"/>
    <p:sldId id="270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8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4D4D"/>
    <a:srgbClr val="E5E5E5"/>
    <a:srgbClr val="00A9E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30A01-4117-4878-797F-E5992E8833B5}" v="122" dt="2026-01-20T15:52:30.425"/>
    <p1510:client id="{9D1401B9-4FF8-4D08-667B-68CAA163B2DB}" v="11" dt="2026-01-19T22:55:38.482"/>
    <p1510:client id="{CE419B10-67BC-5B01-9AFC-2AFFFD12A63E}" v="136" dt="2026-01-19T22:50:52.172"/>
    <p1510:client id="{EA4FE5BF-3995-6FAA-5777-3B4B7FA33C83}" v="666" dt="2026-01-19T22:31:0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utbr-my.sharepoint.com/:p:/r/personal/xsleza26_vutbr_cz/Documents/xsleza26.pptx?d=wad6bb07641bb42f3bef7b1ea0ba0da1e&amp;csf=1&amp;web=1&amp;e=bPNx69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Pro </a:t>
            </a:r>
            <a:r>
              <a:rPr lang="en-US" err="1">
                <a:latin typeface="Calibri"/>
                <a:ea typeface="Calibri"/>
                <a:cs typeface="Calibri"/>
              </a:rPr>
              <a:t>jistotu</a:t>
            </a:r>
            <a:r>
              <a:rPr lang="en-US">
                <a:latin typeface="Calibri"/>
                <a:ea typeface="Calibri"/>
                <a:cs typeface="Calibri"/>
              </a:rPr>
              <a:t> v </a:t>
            </a:r>
            <a:r>
              <a:rPr lang="en-US" err="1">
                <a:latin typeface="Calibri"/>
                <a:ea typeface="Calibri"/>
                <a:cs typeface="Calibri"/>
              </a:rPr>
              <a:t>případně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nefunkčnosti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prezentace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zasílám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také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odkaz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prezentace</a:t>
            </a:r>
            <a:r>
              <a:rPr lang="en-US"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en-US">
                <a:latin typeface="Century Gothic"/>
                <a:hlinkClick r:id="rId3"/>
              </a:rPr>
              <a:t>https://vutbr-my.sharepoint.com/:p:/r/personal/xsleza26_vutbr_cz/Documents/xsleza26.pptx?d=wad6bb07641bb42f3bef7b1ea0ba0da1e&amp;csf=1&amp;web=1&amp;e=bPNx69</a:t>
            </a:r>
          </a:p>
          <a:p>
            <a:endParaRPr lang="en-US"/>
          </a:p>
          <a:p>
            <a:r>
              <a:rPr lang="en-US">
                <a:latin typeface="Century Gothic"/>
              </a:rPr>
              <a:t>A </a:t>
            </a:r>
            <a:r>
              <a:rPr lang="en-US" err="1">
                <a:latin typeface="Century Gothic"/>
              </a:rPr>
              <a:t>odkaz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na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repozitář</a:t>
            </a:r>
            <a:r>
              <a:rPr lang="en-US">
                <a:latin typeface="Century Gothic"/>
              </a:rPr>
              <a:t>:</a:t>
            </a:r>
            <a:br>
              <a:rPr lang="en-US">
                <a:latin typeface="Century Gothic"/>
              </a:rPr>
            </a:br>
            <a:r>
              <a:rPr lang="en-US"/>
              <a:t>https://github.com/Martan03/terragl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1344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jsem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přidal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oblohu</a:t>
            </a:r>
            <a:r>
              <a:rPr lang="en-US">
                <a:latin typeface="Calibri"/>
                <a:ea typeface="Calibri"/>
                <a:cs typeface="Calibri"/>
              </a:rPr>
              <a:t> s </a:t>
            </a:r>
            <a:r>
              <a:rPr lang="en-US" err="1">
                <a:latin typeface="Calibri"/>
                <a:ea typeface="Calibri"/>
                <a:cs typeface="Calibri"/>
              </a:rPr>
              <a:t>realistickým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sluncem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Implementace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Atmospheric Scattering </a:t>
            </a:r>
            <a:r>
              <a:rPr lang="en-US" err="1">
                <a:latin typeface="Calibri"/>
                <a:ea typeface="Calibri"/>
                <a:cs typeface="Calibri"/>
              </a:rPr>
              <a:t>simuluje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interakci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vzduchem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Implementován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denní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cyklus</a:t>
            </a:r>
            <a:r>
              <a:rPr lang="en-US">
                <a:latin typeface="Calibri"/>
                <a:ea typeface="Calibri"/>
                <a:cs typeface="Calibri"/>
              </a:rPr>
              <a:t> (viz. </a:t>
            </a:r>
            <a:r>
              <a:rPr lang="en-US" err="1">
                <a:latin typeface="Calibri"/>
                <a:ea typeface="Calibri"/>
                <a:cs typeface="Calibri"/>
              </a:rPr>
              <a:t>později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i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316016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byly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implementovány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shadow mapping</a:t>
            </a:r>
            <a:endParaRPr lang="en-US" err="1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Nejdříve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renderuje</a:t>
            </a:r>
            <a:r>
              <a:rPr lang="en-US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pohledu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endParaRPr lang="en-US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Výsledek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ukládá</a:t>
            </a:r>
            <a:r>
              <a:rPr lang="en-US">
                <a:latin typeface="Calibri"/>
                <a:ea typeface="Calibri"/>
                <a:cs typeface="Calibri"/>
              </a:rPr>
              <a:t> do </a:t>
            </a: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každý</a:t>
            </a:r>
            <a:r>
              <a:rPr lang="en-US">
                <a:latin typeface="Calibri"/>
                <a:ea typeface="Calibri"/>
                <a:cs typeface="Calibri"/>
              </a:rPr>
              <a:t> pixel </a:t>
            </a:r>
            <a:r>
              <a:rPr lang="en-US" err="1">
                <a:latin typeface="Calibri"/>
                <a:ea typeface="Calibri"/>
                <a:cs typeface="Calibri"/>
              </a:rPr>
              <a:t>obsahuje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hloubku</a:t>
            </a:r>
            <a:r>
              <a:rPr lang="en-US">
                <a:latin typeface="Calibri"/>
                <a:ea typeface="Calibri"/>
                <a:cs typeface="Calibri"/>
              </a:rPr>
              <a:t> (jak </a:t>
            </a:r>
            <a:r>
              <a:rPr lang="en-US" err="1">
                <a:latin typeface="Calibri"/>
                <a:ea typeface="Calibri"/>
                <a:cs typeface="Calibri"/>
              </a:rPr>
              <a:t>daleko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pohledu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  <a:endParaRPr lang="en-US" err="1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již</a:t>
            </a:r>
            <a:r>
              <a:rPr lang="en-US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pohledu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využije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hloubková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stínová</a:t>
            </a:r>
            <a:r>
              <a:rPr lang="en-US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textura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Problém</a:t>
            </a:r>
            <a:r>
              <a:rPr lang="en-US">
                <a:latin typeface="Calibri"/>
                <a:ea typeface="Calibri"/>
                <a:cs typeface="Calibri"/>
              </a:rPr>
              <a:t> shadow </a:t>
            </a:r>
            <a:r>
              <a:rPr lang="en-US" err="1">
                <a:latin typeface="Calibri"/>
                <a:ea typeface="Calibri"/>
                <a:cs typeface="Calibri"/>
              </a:rPr>
              <a:t>akné</a:t>
            </a:r>
            <a:endParaRPr lang="en-US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Textura </a:t>
            </a:r>
            <a:r>
              <a:rPr lang="en-US" err="1">
                <a:latin typeface="Calibri"/>
                <a:ea typeface="Calibri"/>
                <a:cs typeface="Calibri"/>
              </a:rPr>
              <a:t>má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omezenou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velikost</a:t>
            </a:r>
            <a:r>
              <a:rPr lang="en-US">
                <a:latin typeface="Calibri"/>
                <a:ea typeface="Calibri"/>
                <a:cs typeface="Calibri"/>
              </a:rPr>
              <a:t> = </a:t>
            </a:r>
            <a:r>
              <a:rPr lang="en-US" err="1">
                <a:latin typeface="Calibri"/>
                <a:ea typeface="Calibri"/>
                <a:cs typeface="Calibri"/>
              </a:rPr>
              <a:t>některé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části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budou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falešném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stínu</a:t>
            </a:r>
            <a:r>
              <a:rPr lang="en-US">
                <a:latin typeface="Calibri"/>
                <a:ea typeface="Calibri"/>
                <a:cs typeface="Calibri"/>
              </a:rPr>
              <a:t> od </a:t>
            </a:r>
            <a:r>
              <a:rPr lang="en-US" err="1">
                <a:latin typeface="Calibri"/>
                <a:ea typeface="Calibri"/>
                <a:cs typeface="Calibri"/>
              </a:rPr>
              <a:t>sebe</a:t>
            </a:r>
            <a:r>
              <a:rPr lang="en-US">
                <a:latin typeface="Calibri"/>
                <a:ea typeface="Calibri"/>
                <a:cs typeface="Calibri"/>
              </a:rPr>
              <a:t> (viz. </a:t>
            </a:r>
            <a:r>
              <a:rPr lang="en-US" err="1">
                <a:latin typeface="Calibri"/>
                <a:ea typeface="Calibri"/>
                <a:cs typeface="Calibri"/>
              </a:rPr>
              <a:t>horní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obrázek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levé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straně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opravit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tzv</a:t>
            </a:r>
            <a:r>
              <a:rPr lang="en-US">
                <a:latin typeface="Calibri"/>
                <a:ea typeface="Calibri"/>
                <a:cs typeface="Calibri"/>
              </a:rPr>
              <a:t>. bias </a:t>
            </a:r>
            <a:r>
              <a:rPr lang="en-US" err="1">
                <a:latin typeface="Calibri"/>
                <a:ea typeface="Calibri"/>
                <a:cs typeface="Calibri"/>
              </a:rPr>
              <a:t>hodnoty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která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určuje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hodnotu</a:t>
            </a:r>
            <a:r>
              <a:rPr lang="en-US">
                <a:latin typeface="Calibri"/>
                <a:ea typeface="Calibri"/>
                <a:cs typeface="Calibri"/>
              </a:rPr>
              <a:t> tolerance (viz. </a:t>
            </a:r>
            <a:r>
              <a:rPr lang="en-US" err="1">
                <a:latin typeface="Calibri"/>
                <a:ea typeface="Calibri"/>
                <a:cs typeface="Calibri"/>
              </a:rPr>
              <a:t>dolní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obrázek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levé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straně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1116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Ukázka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denního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cyklu</a:t>
            </a:r>
            <a:r>
              <a:rPr lang="en-US">
                <a:latin typeface="Calibri"/>
                <a:ea typeface="Calibri"/>
                <a:cs typeface="Calibri"/>
              </a:rPr>
              <a:t> s </a:t>
            </a:r>
            <a:r>
              <a:rPr lang="en-US" err="1">
                <a:latin typeface="Calibri"/>
                <a:ea typeface="Calibri"/>
                <a:cs typeface="Calibri"/>
              </a:rPr>
              <a:t>již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funkčními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stíny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038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Hydraulická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simuluje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vodu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takže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díky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zjistit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kudy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voda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teče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kde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zastaví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Místa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voda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zastaví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vytvoří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jezera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Aby </a:t>
            </a:r>
            <a:r>
              <a:rPr lang="en-US" err="1">
                <a:latin typeface="Calibri"/>
                <a:ea typeface="Calibri"/>
                <a:cs typeface="Calibri"/>
              </a:rPr>
              <a:t>jezera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nebyla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plochá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přidal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jsem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také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vlnění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kombinace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různých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sinusovek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8322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entury Gothic"/>
              </a:rPr>
              <a:t>Perlin noise </a:t>
            </a:r>
            <a:r>
              <a:rPr lang="en-US" err="1">
                <a:latin typeface="Century Gothic"/>
              </a:rPr>
              <a:t>generuje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šum</a:t>
            </a:r>
            <a:r>
              <a:rPr lang="en-US">
                <a:latin typeface="Century Gothic"/>
              </a:rPr>
              <a:t>, </a:t>
            </a:r>
            <a:r>
              <a:rPr lang="en-US" err="1">
                <a:latin typeface="Century Gothic"/>
              </a:rPr>
              <a:t>který</a:t>
            </a:r>
            <a:r>
              <a:rPr lang="en-US">
                <a:latin typeface="Century Gothic"/>
              </a:rPr>
              <a:t> ale </a:t>
            </a:r>
            <a:r>
              <a:rPr lang="en-US" err="1">
                <a:latin typeface="Century Gothic"/>
              </a:rPr>
              <a:t>není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až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tak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zajímavý</a:t>
            </a:r>
            <a:r>
              <a:rPr lang="en-US">
                <a:latin typeface="Century Gothic"/>
              </a:rPr>
              <a:t> pro </a:t>
            </a:r>
            <a:r>
              <a:rPr lang="en-US" err="1">
                <a:latin typeface="Century Gothic"/>
              </a:rPr>
              <a:t>generování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terénu</a:t>
            </a:r>
            <a:endParaRPr lang="en-US">
              <a:latin typeface="Century Gothic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entury Gothic"/>
              </a:rPr>
              <a:t>Kombinací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více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vrstev</a:t>
            </a:r>
            <a:r>
              <a:rPr lang="en-US">
                <a:latin typeface="Century Gothic"/>
              </a:rPr>
              <a:t> (Fractal Brownian Motion) </a:t>
            </a:r>
            <a:r>
              <a:rPr lang="en-US" err="1">
                <a:latin typeface="Century Gothic"/>
              </a:rPr>
              <a:t>vznikne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výrazně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zajímavější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šum</a:t>
            </a:r>
            <a:r>
              <a:rPr lang="en-US">
                <a:latin typeface="Century Gothic"/>
              </a:rPr>
              <a:t> (viz. </a:t>
            </a:r>
            <a:r>
              <a:rPr lang="en-US" err="1">
                <a:latin typeface="Century Gothic"/>
              </a:rPr>
              <a:t>obrázek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na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pravé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straně</a:t>
            </a:r>
            <a:r>
              <a:rPr lang="en-US">
                <a:latin typeface="Century Gothic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entury Gothic"/>
              </a:rPr>
              <a:t>Pro </a:t>
            </a:r>
            <a:r>
              <a:rPr lang="en-US" err="1">
                <a:latin typeface="Century Gothic"/>
              </a:rPr>
              <a:t>kombinování</a:t>
            </a:r>
            <a:r>
              <a:rPr lang="en-US">
                <a:latin typeface="Century Gothic"/>
              </a:rPr>
              <a:t> se </a:t>
            </a:r>
            <a:r>
              <a:rPr lang="en-US" err="1">
                <a:latin typeface="Century Gothic"/>
              </a:rPr>
              <a:t>generují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vrstvy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šumu</a:t>
            </a:r>
            <a:r>
              <a:rPr lang="en-US">
                <a:latin typeface="Century Gothic"/>
              </a:rPr>
              <a:t> s </a:t>
            </a:r>
            <a:r>
              <a:rPr lang="en-US" err="1">
                <a:latin typeface="Century Gothic"/>
              </a:rPr>
              <a:t>různou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amplitudou</a:t>
            </a:r>
            <a:r>
              <a:rPr lang="en-US">
                <a:latin typeface="Century Gothic"/>
              </a:rPr>
              <a:t> a </a:t>
            </a:r>
            <a:r>
              <a:rPr lang="en-US" err="1">
                <a:latin typeface="Century Gothic"/>
              </a:rPr>
              <a:t>frekvencí</a:t>
            </a:r>
            <a:endParaRPr lang="en-US">
              <a:latin typeface="Century Gothic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entury Gothic"/>
              </a:rPr>
              <a:t>Amplituda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násobí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výsledek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šumu</a:t>
            </a:r>
            <a:r>
              <a:rPr lang="en-US">
                <a:latin typeface="Century Gothic"/>
              </a:rPr>
              <a:t> (</a:t>
            </a:r>
            <a:r>
              <a:rPr lang="en-US" err="1">
                <a:latin typeface="Century Gothic"/>
              </a:rPr>
              <a:t>např</a:t>
            </a:r>
            <a:r>
              <a:rPr lang="en-US">
                <a:latin typeface="Century Gothic"/>
              </a:rPr>
              <a:t>. na </a:t>
            </a:r>
            <a:r>
              <a:rPr lang="en-US" err="1">
                <a:latin typeface="Century Gothic"/>
              </a:rPr>
              <a:t>počátku</a:t>
            </a:r>
            <a:r>
              <a:rPr lang="en-US">
                <a:latin typeface="Century Gothic"/>
              </a:rPr>
              <a:t> 1, pro </a:t>
            </a:r>
            <a:r>
              <a:rPr lang="en-US" err="1">
                <a:latin typeface="Century Gothic"/>
              </a:rPr>
              <a:t>další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vrstvu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polovina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předchozí</a:t>
            </a:r>
            <a:r>
              <a:rPr lang="en-US">
                <a:latin typeface="Century Gothic"/>
              </a:rPr>
              <a:t>)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entury Gothic"/>
              </a:rPr>
              <a:t>Frekvence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mění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velikost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kroku</a:t>
            </a:r>
            <a:r>
              <a:rPr lang="en-US">
                <a:latin typeface="Century Gothic"/>
              </a:rPr>
              <a:t> (</a:t>
            </a:r>
            <a:r>
              <a:rPr lang="en-US" err="1">
                <a:latin typeface="Century Gothic"/>
              </a:rPr>
              <a:t>např</a:t>
            </a:r>
            <a:r>
              <a:rPr lang="en-US">
                <a:latin typeface="Century Gothic"/>
              </a:rPr>
              <a:t>. na </a:t>
            </a:r>
            <a:r>
              <a:rPr lang="en-US" err="1">
                <a:latin typeface="Century Gothic"/>
              </a:rPr>
              <a:t>počátku</a:t>
            </a:r>
            <a:r>
              <a:rPr lang="en-US">
                <a:latin typeface="Century Gothic"/>
              </a:rPr>
              <a:t> 1, pro </a:t>
            </a:r>
            <a:r>
              <a:rPr lang="en-US" err="1">
                <a:latin typeface="Century Gothic"/>
              </a:rPr>
              <a:t>další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vrsvu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dvojnásobek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předchozí</a:t>
            </a:r>
            <a:r>
              <a:rPr lang="en-US">
                <a:latin typeface="Century Gothic"/>
              </a:rPr>
              <a:t>)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entury Gothic"/>
              </a:rPr>
              <a:t>Více</a:t>
            </a:r>
            <a:r>
              <a:rPr lang="en-US">
                <a:latin typeface="Century Gothic"/>
              </a:rPr>
              <a:t> o </a:t>
            </a:r>
            <a:r>
              <a:rPr lang="en-US" err="1">
                <a:latin typeface="Century Gothic"/>
              </a:rPr>
              <a:t>způsobu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kombinování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šumu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později</a:t>
            </a:r>
            <a:endParaRPr lang="en-US" err="1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Cílem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generovat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hornatý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První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vrstva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klasický</a:t>
            </a:r>
            <a:r>
              <a:rPr lang="en-US">
                <a:latin typeface="Calibri"/>
                <a:ea typeface="Calibri"/>
                <a:cs typeface="Calibri"/>
              </a:rPr>
              <a:t> Perlin noise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Nízkofrekvenční</a:t>
            </a:r>
            <a:r>
              <a:rPr lang="en-US">
                <a:latin typeface="Calibri"/>
                <a:ea typeface="Calibri"/>
                <a:cs typeface="Calibri"/>
              </a:rPr>
              <a:t>, s </a:t>
            </a:r>
            <a:r>
              <a:rPr lang="en-US" err="1">
                <a:latin typeface="Calibri"/>
                <a:ea typeface="Calibri"/>
                <a:cs typeface="Calibri"/>
              </a:rPr>
              <a:t>velkou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amplitudou</a:t>
            </a:r>
            <a:endParaRPr lang="en-US">
              <a:latin typeface="Calibri"/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Určí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polohy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hor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Další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vrstvy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tzv</a:t>
            </a:r>
            <a:r>
              <a:rPr lang="en-US">
                <a:latin typeface="Calibri"/>
                <a:ea typeface="Calibri"/>
                <a:cs typeface="Calibri"/>
              </a:rPr>
              <a:t>. Ridged Perlin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1 – abs(</a:t>
            </a:r>
            <a:r>
              <a:rPr lang="en-US" err="1">
                <a:latin typeface="Calibri"/>
                <a:ea typeface="Calibri"/>
                <a:cs typeface="Calibri"/>
              </a:rPr>
              <a:t>perlin</a:t>
            </a:r>
            <a:r>
              <a:rPr lang="en-US">
                <a:latin typeface="Calibri"/>
                <a:ea typeface="Calibri"/>
                <a:cs typeface="Calibri"/>
              </a:rPr>
              <a:t>(x, y))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Zaručí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nejen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špičaté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hory</a:t>
            </a:r>
            <a:r>
              <a:rPr lang="en-US">
                <a:latin typeface="Calibri"/>
                <a:ea typeface="Calibri"/>
                <a:cs typeface="Calibri"/>
              </a:rPr>
              <a:t>, ale </a:t>
            </a:r>
            <a:r>
              <a:rPr lang="en-US" err="1">
                <a:latin typeface="Calibri"/>
                <a:ea typeface="Calibri"/>
                <a:cs typeface="Calibri"/>
              </a:rPr>
              <a:t>také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hřebeny</a:t>
            </a:r>
          </a:p>
          <a:p>
            <a:pPr marL="6286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Přidán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váhou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první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vrstvy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projeví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hoře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3798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Nejdříve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generuje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tzv</a:t>
            </a:r>
            <a:r>
              <a:rPr lang="en-US">
                <a:latin typeface="Calibri"/>
                <a:ea typeface="Calibri"/>
                <a:cs typeface="Calibri"/>
              </a:rPr>
              <a:t>. height </a:t>
            </a:r>
            <a:r>
              <a:rPr lang="en-US" err="1">
                <a:latin typeface="Calibri"/>
                <a:ea typeface="Calibri"/>
                <a:cs typeface="Calibri"/>
              </a:rPr>
              <a:t>mapa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každé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políčko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obsahuje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výslednou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hodnotu</a:t>
            </a:r>
            <a:r>
              <a:rPr lang="en-US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šumu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násobenou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amplitudou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Na </a:t>
            </a:r>
            <a:r>
              <a:rPr lang="en-US" err="1">
                <a:latin typeface="Calibri"/>
                <a:ea typeface="Calibri"/>
                <a:cs typeface="Calibri"/>
              </a:rPr>
              <a:t>základě</a:t>
            </a:r>
            <a:r>
              <a:rPr lang="en-US">
                <a:latin typeface="Calibri"/>
                <a:ea typeface="Calibri"/>
                <a:cs typeface="Calibri"/>
              </a:rPr>
              <a:t> height </a:t>
            </a:r>
            <a:r>
              <a:rPr lang="en-US" err="1">
                <a:latin typeface="Calibri"/>
                <a:ea typeface="Calibri"/>
                <a:cs typeface="Calibri"/>
              </a:rPr>
              <a:t>mapy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generují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vertexy</a:t>
            </a:r>
            <a:r>
              <a:rPr lang="en-US">
                <a:latin typeface="Calibri"/>
                <a:ea typeface="Calibri"/>
                <a:cs typeface="Calibri"/>
              </a:rPr>
              <a:t> (y = </a:t>
            </a:r>
            <a:r>
              <a:rPr lang="en-US" err="1">
                <a:latin typeface="Calibri"/>
                <a:ea typeface="Calibri"/>
                <a:cs typeface="Calibri"/>
              </a:rPr>
              <a:t>výška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= </a:t>
            </a:r>
            <a:r>
              <a:rPr lang="en-US" err="1">
                <a:latin typeface="Calibri"/>
                <a:ea typeface="Calibri"/>
                <a:cs typeface="Calibri"/>
              </a:rPr>
              <a:t>hodnota</a:t>
            </a:r>
            <a:r>
              <a:rPr lang="en-US">
                <a:latin typeface="Calibri"/>
                <a:ea typeface="Calibri"/>
                <a:cs typeface="Calibri"/>
              </a:rPr>
              <a:t> v height </a:t>
            </a:r>
            <a:r>
              <a:rPr lang="en-US" err="1">
                <a:latin typeface="Calibri"/>
                <a:ea typeface="Calibri"/>
                <a:cs typeface="Calibri"/>
              </a:rPr>
              <a:t>mapě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Osvětlení</a:t>
            </a:r>
            <a:r>
              <a:rPr lang="en-US"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Ambientní</a:t>
            </a:r>
            <a:r>
              <a:rPr lang="en-US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minimální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intenzita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např</a:t>
            </a:r>
            <a:r>
              <a:rPr lang="en-US">
                <a:latin typeface="Calibri"/>
                <a:ea typeface="Calibri"/>
                <a:cs typeface="Calibri"/>
              </a:rPr>
              <a:t>. </a:t>
            </a:r>
            <a:r>
              <a:rPr lang="en-US" err="1">
                <a:latin typeface="Calibri"/>
                <a:ea typeface="Calibri"/>
                <a:cs typeface="Calibri"/>
              </a:rPr>
              <a:t>když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objekt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přímo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nesvítí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nebude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plně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černý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742950" lvl="1" indent="-2857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Difúzní</a:t>
            </a:r>
            <a:r>
              <a:rPr lang="en-US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základě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úhlu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normály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směrovému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vektoru</a:t>
            </a:r>
            <a:r>
              <a:rPr lang="en-US">
                <a:latin typeface="Calibri"/>
                <a:ea typeface="Calibri"/>
                <a:cs typeface="Calibri"/>
              </a:rPr>
              <a:t> od </a:t>
            </a:r>
            <a:r>
              <a:rPr lang="en-US" err="1">
                <a:latin typeface="Calibri"/>
                <a:ea typeface="Calibri"/>
                <a:cs typeface="Calibri"/>
              </a:rPr>
              <a:t>fragmentu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zdroji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čím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kolmé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tím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tmavší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Obarvení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šedou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kámen</a:t>
            </a:r>
            <a:r>
              <a:rPr lang="en-US">
                <a:latin typeface="Calibri"/>
                <a:ea typeface="Calibri"/>
                <a:cs typeface="Calibri"/>
              </a:rPr>
              <a:t>) a </a:t>
            </a:r>
            <a:r>
              <a:rPr lang="en-US" err="1">
                <a:latin typeface="Calibri"/>
                <a:ea typeface="Calibri"/>
                <a:cs typeface="Calibri"/>
              </a:rPr>
              <a:t>zelenou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tráva</a:t>
            </a:r>
            <a:r>
              <a:rPr lang="en-US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barvou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sklonu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výšky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prudký</a:t>
            </a:r>
            <a:r>
              <a:rPr lang="en-US">
                <a:latin typeface="Calibri"/>
                <a:ea typeface="Calibri"/>
                <a:cs typeface="Calibri"/>
              </a:rPr>
              <a:t> a/</a:t>
            </a:r>
            <a:r>
              <a:rPr lang="en-US" err="1">
                <a:latin typeface="Calibri"/>
                <a:ea typeface="Calibri"/>
                <a:cs typeface="Calibri"/>
              </a:rPr>
              <a:t>nebo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vysoký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kámen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Výsledný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působní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nepřirozeně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velmi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jemný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vlnitý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3502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Level of Detail </a:t>
            </a:r>
            <a:r>
              <a:rPr lang="en-US" err="1">
                <a:latin typeface="Calibri"/>
                <a:ea typeface="Calibri"/>
                <a:cs typeface="Calibri"/>
              </a:rPr>
              <a:t>dynamicky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mění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počet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renderovaných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vrcholů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základě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polohy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Blízko</a:t>
            </a:r>
            <a:r>
              <a:rPr lang="en-US">
                <a:latin typeface="Calibri"/>
                <a:ea typeface="Calibri"/>
                <a:cs typeface="Calibri"/>
              </a:rPr>
              <a:t> u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vrcholů</a:t>
            </a:r>
            <a:r>
              <a:rPr lang="en-US">
                <a:latin typeface="Calibri"/>
                <a:ea typeface="Calibri"/>
                <a:cs typeface="Calibri"/>
              </a:rPr>
              <a:t> (a </a:t>
            </a:r>
            <a:r>
              <a:rPr lang="en-US" err="1">
                <a:latin typeface="Calibri"/>
                <a:ea typeface="Calibri"/>
                <a:cs typeface="Calibri"/>
              </a:rPr>
              <a:t>tedy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trojúhelníků</a:t>
            </a:r>
            <a:r>
              <a:rPr lang="en-US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>
                <a:latin typeface="Calibri"/>
                <a:ea typeface="Calibri"/>
                <a:cs typeface="Calibri"/>
              </a:rPr>
              <a:t> od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trojúhelníků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vylepší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výkon</a:t>
            </a:r>
            <a:r>
              <a:rPr lang="en-US">
                <a:latin typeface="Calibri"/>
                <a:ea typeface="Calibri"/>
                <a:cs typeface="Calibri"/>
              </a:rPr>
              <a:t> =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>
                <a:latin typeface="Calibri"/>
                <a:ea typeface="Calibri"/>
                <a:cs typeface="Calibri"/>
              </a:rPr>
              <a:t> FPS (</a:t>
            </a:r>
            <a:r>
              <a:rPr lang="en-US" err="1">
                <a:latin typeface="Calibri"/>
                <a:ea typeface="Calibri"/>
                <a:cs typeface="Calibri"/>
              </a:rPr>
              <a:t>snímků</a:t>
            </a:r>
            <a:r>
              <a:rPr lang="en-US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sekundu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Implementováno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teselace</a:t>
            </a:r>
            <a:endParaRPr lang="en-US">
              <a:latin typeface="Calibri"/>
              <a:ea typeface="Calibri"/>
              <a:cs typeface="Calibri"/>
            </a:endParaRPr>
          </a:p>
          <a:p>
            <a:pPr marL="80010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Pouze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část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vrcholů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pošle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GPU</a:t>
            </a:r>
          </a:p>
          <a:p>
            <a:pPr marL="8001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V </a:t>
            </a:r>
            <a:r>
              <a:rPr lang="en-US" err="1">
                <a:latin typeface="Calibri"/>
                <a:ea typeface="Calibri"/>
                <a:cs typeface="Calibri"/>
              </a:rPr>
              <a:t>teselačních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shaderech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poté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přidají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vrcholy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základě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výškové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určí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výška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nového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vrcholu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Poznámka</a:t>
            </a:r>
            <a:r>
              <a:rPr lang="en-US">
                <a:latin typeface="Calibri"/>
                <a:ea typeface="Calibri"/>
                <a:cs typeface="Calibri"/>
              </a:rPr>
              <a:t>: v </a:t>
            </a:r>
            <a:r>
              <a:rPr lang="en-US" err="1">
                <a:latin typeface="Calibri"/>
                <a:ea typeface="Calibri"/>
                <a:cs typeface="Calibri"/>
              </a:rPr>
              <a:t>ukázce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pozice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nastavena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výchozí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polohu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díky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čemuž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>
                <a:latin typeface="Calibri"/>
                <a:ea typeface="Calibri"/>
                <a:cs typeface="Calibri"/>
              </a:rPr>
              <a:t> level of detail </a:t>
            </a:r>
            <a:r>
              <a:rPr lang="en-US" err="1">
                <a:latin typeface="Calibri"/>
                <a:ea typeface="Calibri"/>
                <a:cs typeface="Calibri"/>
              </a:rPr>
              <a:t>pozorovat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7004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Renderování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</a:t>
            </a:r>
            <a:r>
              <a:rPr lang="en-US">
                <a:latin typeface="Calibri"/>
                <a:ea typeface="Calibri"/>
                <a:cs typeface="Calibri"/>
              </a:rPr>
              <a:t> je v </a:t>
            </a:r>
            <a:r>
              <a:rPr lang="en-US" err="1">
                <a:latin typeface="Calibri"/>
                <a:ea typeface="Calibri"/>
                <a:cs typeface="Calibri"/>
              </a:rPr>
              <a:t>podstatě</a:t>
            </a:r>
            <a:r>
              <a:rPr lang="en-US">
                <a:latin typeface="Calibri"/>
                <a:ea typeface="Calibri"/>
                <a:cs typeface="Calibri"/>
              </a:rPr>
              <a:t> "</a:t>
            </a:r>
            <a:r>
              <a:rPr lang="en-US" err="1">
                <a:latin typeface="Calibri"/>
                <a:ea typeface="Calibri"/>
                <a:cs typeface="Calibri"/>
              </a:rPr>
              <a:t>pouhé</a:t>
            </a:r>
            <a:r>
              <a:rPr lang="en-US">
                <a:latin typeface="Calibri"/>
                <a:ea typeface="Calibri"/>
                <a:cs typeface="Calibri"/>
              </a:rPr>
              <a:t>" </a:t>
            </a:r>
            <a:r>
              <a:rPr lang="en-US" err="1">
                <a:latin typeface="Calibri"/>
                <a:ea typeface="Calibri"/>
                <a:cs typeface="Calibri"/>
              </a:rPr>
              <a:t>aplikování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akorát</a:t>
            </a:r>
            <a:r>
              <a:rPr lang="en-US">
                <a:latin typeface="Calibri"/>
                <a:ea typeface="Calibri"/>
                <a:cs typeface="Calibri"/>
              </a:rPr>
              <a:t> to </a:t>
            </a:r>
            <a:r>
              <a:rPr lang="en-US" err="1">
                <a:latin typeface="Calibri"/>
                <a:ea typeface="Calibri"/>
                <a:cs typeface="Calibri"/>
              </a:rPr>
              <a:t>není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tak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jednoduché</a:t>
            </a:r>
            <a:r>
              <a:rPr lang="en-US">
                <a:latin typeface="Calibri"/>
                <a:ea typeface="Calibri"/>
                <a:cs typeface="Calibri"/>
              </a:rPr>
              <a:t>, jak se </a:t>
            </a:r>
            <a:r>
              <a:rPr lang="en-US" err="1">
                <a:latin typeface="Calibri"/>
                <a:ea typeface="Calibri"/>
                <a:cs typeface="Calibri"/>
              </a:rPr>
              <a:t>zdá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Využil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jsem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knihovny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která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načte</a:t>
            </a:r>
            <a:r>
              <a:rPr lang="en-US">
                <a:latin typeface="Calibri"/>
                <a:ea typeface="Calibri"/>
                <a:cs typeface="Calibri"/>
              </a:rPr>
              <a:t> font, </a:t>
            </a:r>
            <a:r>
              <a:rPr lang="en-US" err="1">
                <a:latin typeface="Calibri"/>
                <a:ea typeface="Calibri"/>
                <a:cs typeface="Calibri"/>
              </a:rPr>
              <a:t>samotné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jsem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implementoval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sám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Jednotlivá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písmena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mají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mnoho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vlastností</a:t>
            </a:r>
            <a:r>
              <a:rPr lang="en-US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atributů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jako</a:t>
            </a:r>
            <a:r>
              <a:rPr lang="en-US">
                <a:latin typeface="Calibri"/>
                <a:ea typeface="Calibri"/>
                <a:cs typeface="Calibri"/>
              </a:rPr>
              <a:t> je bearing, </a:t>
            </a:r>
            <a:r>
              <a:rPr lang="en-US" err="1">
                <a:latin typeface="Calibri"/>
                <a:ea typeface="Calibri"/>
                <a:cs typeface="Calibri"/>
              </a:rPr>
              <a:t>šířka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výška</a:t>
            </a:r>
            <a:r>
              <a:rPr lang="en-US">
                <a:latin typeface="Calibri"/>
                <a:ea typeface="Calibri"/>
                <a:cs typeface="Calibri"/>
              </a:rPr>
              <a:t>,…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Na </a:t>
            </a:r>
            <a:r>
              <a:rPr lang="en-US" err="1">
                <a:latin typeface="Calibri"/>
                <a:ea typeface="Calibri"/>
                <a:cs typeface="Calibri"/>
              </a:rPr>
              <a:t>všechny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vlastnosti</a:t>
            </a:r>
            <a:r>
              <a:rPr lang="en-US">
                <a:latin typeface="Calibri"/>
                <a:ea typeface="Calibri"/>
                <a:cs typeface="Calibri"/>
              </a:rPr>
              <a:t>/</a:t>
            </a:r>
            <a:r>
              <a:rPr lang="en-US" err="1">
                <a:latin typeface="Calibri"/>
                <a:ea typeface="Calibri"/>
                <a:cs typeface="Calibri"/>
              </a:rPr>
              <a:t>atributy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třeba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brát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zřetel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jinak</a:t>
            </a:r>
            <a:r>
              <a:rPr lang="en-US">
                <a:latin typeface="Calibri"/>
                <a:ea typeface="Calibri"/>
                <a:cs typeface="Calibri"/>
              </a:rPr>
              <a:t> text </a:t>
            </a:r>
            <a:r>
              <a:rPr lang="en-US" err="1">
                <a:latin typeface="Calibri"/>
                <a:ea typeface="Calibri"/>
                <a:cs typeface="Calibri"/>
              </a:rPr>
              <a:t>bude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vypadat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špatně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Napravé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straně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vidět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můj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postup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kdy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nejdříve</a:t>
            </a:r>
            <a:r>
              <a:rPr lang="en-US">
                <a:latin typeface="Calibri"/>
                <a:ea typeface="Calibri"/>
                <a:cs typeface="Calibri"/>
              </a:rPr>
              <a:t> text </a:t>
            </a:r>
            <a:r>
              <a:rPr lang="en-US" err="1">
                <a:latin typeface="Calibri"/>
                <a:ea typeface="Calibri"/>
                <a:cs typeface="Calibri"/>
              </a:rPr>
              <a:t>nerenderoval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vůbec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když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měl</a:t>
            </a:r>
            <a:r>
              <a:rPr lang="en-US">
                <a:latin typeface="Calibri"/>
                <a:ea typeface="Calibri"/>
                <a:cs typeface="Calibri"/>
              </a:rPr>
              <a:t>), </a:t>
            </a:r>
            <a:r>
              <a:rPr lang="en-US" err="1">
                <a:latin typeface="Calibri"/>
                <a:ea typeface="Calibri"/>
                <a:cs typeface="Calibri"/>
              </a:rPr>
              <a:t>poté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byl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špatně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aplikován</a:t>
            </a:r>
            <a:r>
              <a:rPr lang="en-US">
                <a:latin typeface="Calibri"/>
                <a:ea typeface="Calibri"/>
                <a:cs typeface="Calibri"/>
              </a:rPr>
              <a:t> bearing, </a:t>
            </a:r>
            <a:r>
              <a:rPr lang="en-US" err="1">
                <a:latin typeface="Calibri"/>
                <a:ea typeface="Calibri"/>
                <a:cs typeface="Calibri"/>
              </a:rPr>
              <a:t>až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nakonec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fungoval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správně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9638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Pro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přirozený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využít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hydraulickou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erozi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Je to </a:t>
            </a:r>
            <a:r>
              <a:rPr lang="en-US" err="1">
                <a:latin typeface="Calibri"/>
                <a:ea typeface="Calibri"/>
                <a:cs typeface="Calibri"/>
              </a:rPr>
              <a:t>simulace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deště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náhodnou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pozici</a:t>
            </a:r>
            <a:r>
              <a:rPr lang="en-US">
                <a:latin typeface="Calibri"/>
                <a:ea typeface="Calibri"/>
                <a:cs typeface="Calibri"/>
              </a:rPr>
              <a:t> v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spadne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kapka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která</a:t>
            </a:r>
            <a:r>
              <a:rPr lang="en-US">
                <a:latin typeface="Calibri"/>
                <a:ea typeface="Calibri"/>
                <a:cs typeface="Calibri"/>
              </a:rPr>
              <a:t> se po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pohybuje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přesouvá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kusy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půdy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Výsledkem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pravidelný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hladký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který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připomíná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reálný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Stále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však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velmi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nepřirozený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jelikož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velmi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přidává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realističnosti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445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U </a:t>
            </a:r>
            <a:r>
              <a:rPr lang="en-US" err="1">
                <a:latin typeface="Calibri"/>
                <a:ea typeface="Calibri"/>
                <a:cs typeface="Calibri"/>
              </a:rPr>
              <a:t>hydraulické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eroze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nutné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mít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správně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nastavené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vlastnosti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kapek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Špatně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nastavené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vlastnosti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mohou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vést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například</a:t>
            </a:r>
            <a:r>
              <a:rPr lang="en-US">
                <a:latin typeface="Calibri"/>
                <a:ea typeface="Calibri"/>
                <a:cs typeface="Calibri"/>
              </a:rPr>
              <a:t> k "</a:t>
            </a:r>
            <a:r>
              <a:rPr lang="en-US" err="1">
                <a:latin typeface="Calibri"/>
                <a:ea typeface="Calibri"/>
                <a:cs typeface="Calibri"/>
              </a:rPr>
              <a:t>nekonečně</a:t>
            </a:r>
            <a:r>
              <a:rPr lang="en-US">
                <a:latin typeface="Calibri"/>
                <a:ea typeface="Calibri"/>
                <a:cs typeface="Calibri"/>
              </a:rPr>
              <a:t>" </a:t>
            </a:r>
            <a:r>
              <a:rPr lang="en-US" err="1">
                <a:latin typeface="Calibri"/>
                <a:ea typeface="Calibri"/>
                <a:cs typeface="Calibri"/>
              </a:rPr>
              <a:t>vysokým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sloupům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či</a:t>
            </a:r>
            <a:r>
              <a:rPr lang="en-US">
                <a:latin typeface="Calibri"/>
                <a:ea typeface="Calibri"/>
                <a:cs typeface="Calibri"/>
              </a:rPr>
              <a:t> k </a:t>
            </a:r>
            <a:r>
              <a:rPr lang="en-US" err="1">
                <a:latin typeface="Calibri"/>
                <a:ea typeface="Calibri"/>
                <a:cs typeface="Calibri"/>
              </a:rPr>
              <a:t>dírám</a:t>
            </a:r>
            <a:r>
              <a:rPr lang="en-US">
                <a:latin typeface="Calibri"/>
                <a:ea typeface="Calibri"/>
                <a:cs typeface="Calibri"/>
              </a:rPr>
              <a:t> v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Je </a:t>
            </a:r>
            <a:r>
              <a:rPr lang="en-US" err="1">
                <a:latin typeface="Calibri"/>
                <a:ea typeface="Calibri"/>
                <a:cs typeface="Calibri"/>
              </a:rPr>
              <a:t>třeba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mít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správně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nastavené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například</a:t>
            </a:r>
            <a:r>
              <a:rPr lang="en-US">
                <a:latin typeface="Calibri"/>
                <a:ea typeface="Calibri"/>
                <a:cs typeface="Calibri"/>
              </a:rPr>
              <a:t>:</a:t>
            </a:r>
          </a:p>
          <a:p>
            <a:pPr marL="91440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Kolik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kapka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může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vzít</a:t>
            </a:r>
          </a:p>
          <a:p>
            <a:pPr marL="9144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Jak </a:t>
            </a:r>
            <a:r>
              <a:rPr lang="en-US" err="1">
                <a:latin typeface="Calibri"/>
                <a:ea typeface="Calibri"/>
                <a:cs typeface="Calibri"/>
              </a:rPr>
              <a:t>rychle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bude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depozitovat</a:t>
            </a:r>
          </a:p>
          <a:p>
            <a:pPr marL="9144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Jakou </a:t>
            </a:r>
            <a:r>
              <a:rPr lang="en-US" err="1">
                <a:latin typeface="Calibri"/>
                <a:ea typeface="Calibri"/>
                <a:cs typeface="Calibri"/>
              </a:rPr>
              <a:t>rychlost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má</a:t>
            </a:r>
          </a:p>
          <a:p>
            <a:pPr marL="9144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155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Texturování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hraje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velmi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velkou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roli</a:t>
            </a:r>
            <a:r>
              <a:rPr lang="en-US">
                <a:latin typeface="Calibri"/>
                <a:ea typeface="Calibri"/>
                <a:cs typeface="Calibri"/>
              </a:rPr>
              <a:t> pro </a:t>
            </a:r>
            <a:r>
              <a:rPr lang="en-US" err="1">
                <a:latin typeface="Calibri"/>
                <a:ea typeface="Calibri"/>
                <a:cs typeface="Calibri"/>
              </a:rPr>
              <a:t>realističnost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Stejný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princip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jako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obarvování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kámen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prudkém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>
                <a:latin typeface="Calibri"/>
                <a:ea typeface="Calibri"/>
                <a:cs typeface="Calibri"/>
              </a:rPr>
              <a:t> a/</a:t>
            </a:r>
            <a:r>
              <a:rPr lang="en-US" err="1">
                <a:latin typeface="Calibri"/>
                <a:ea typeface="Calibri"/>
                <a:cs typeface="Calibri"/>
              </a:rPr>
              <a:t>nebo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vysokém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Pro </a:t>
            </a:r>
            <a:r>
              <a:rPr lang="en-US" err="1">
                <a:latin typeface="Calibri"/>
                <a:ea typeface="Calibri"/>
                <a:cs typeface="Calibri"/>
              </a:rPr>
              <a:t>ještě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větší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realističnost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využívám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textur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které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mají</a:t>
            </a:r>
            <a:r>
              <a:rPr lang="en-US">
                <a:latin typeface="Calibri"/>
                <a:ea typeface="Calibri"/>
                <a:cs typeface="Calibri"/>
              </a:rPr>
              <a:t>:</a:t>
            </a:r>
          </a:p>
          <a:p>
            <a:pPr marL="91440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Barvu</a:t>
            </a:r>
            <a:endParaRPr lang="en-US">
              <a:latin typeface="Calibri"/>
              <a:ea typeface="Calibri"/>
              <a:cs typeface="Calibri"/>
            </a:endParaRPr>
          </a:p>
          <a:p>
            <a:pPr marL="9144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Ambient occlusion = </a:t>
            </a:r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r>
              <a:rPr lang="en-US">
                <a:latin typeface="Calibri"/>
                <a:ea typeface="Calibri"/>
                <a:cs typeface="Calibri"/>
              </a:rPr>
              <a:t> v </a:t>
            </a:r>
            <a:r>
              <a:rPr lang="en-US" err="1">
                <a:latin typeface="Calibri"/>
                <a:ea typeface="Calibri"/>
                <a:cs typeface="Calibri"/>
              </a:rPr>
              <a:t>rámci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</a:p>
          <a:p>
            <a:pPr marL="914400" lvl="1" indent="-171450">
              <a:buFont typeface="Courier New"/>
              <a:buChar char="o"/>
            </a:pPr>
            <a:r>
              <a:rPr lang="en-US">
                <a:latin typeface="Calibri"/>
                <a:ea typeface="Calibri"/>
                <a:cs typeface="Calibri"/>
              </a:rPr>
              <a:t>Roughness = jak </a:t>
            </a:r>
            <a:r>
              <a:rPr lang="en-US" err="1">
                <a:latin typeface="Calibri"/>
                <a:ea typeface="Calibri"/>
                <a:cs typeface="Calibri"/>
              </a:rPr>
              <a:t>moc</a:t>
            </a:r>
            <a:r>
              <a:rPr lang="en-US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hrubý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tedy</a:t>
            </a:r>
            <a:r>
              <a:rPr lang="en-US">
                <a:latin typeface="Calibri"/>
                <a:ea typeface="Calibri"/>
                <a:cs typeface="Calibri"/>
              </a:rPr>
              <a:t> jak </a:t>
            </a:r>
            <a:r>
              <a:rPr lang="en-US" err="1">
                <a:latin typeface="Calibri"/>
                <a:ea typeface="Calibri"/>
                <a:cs typeface="Calibri"/>
              </a:rPr>
              <a:t>odráží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světlo</a:t>
            </a:r>
          </a:p>
          <a:p>
            <a:pPr marL="91440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Normály</a:t>
            </a:r>
            <a:r>
              <a:rPr lang="en-US">
                <a:latin typeface="Calibri"/>
                <a:ea typeface="Calibri"/>
                <a:cs typeface="Calibri"/>
              </a:rPr>
              <a:t> = pro </a:t>
            </a:r>
            <a:r>
              <a:rPr lang="en-US" err="1">
                <a:latin typeface="Calibri"/>
                <a:ea typeface="Calibri"/>
                <a:cs typeface="Calibri"/>
              </a:rPr>
              <a:t>přesnější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výpočet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osvětlení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byly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nanášeny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>
                <a:latin typeface="Calibri"/>
                <a:ea typeface="Calibri"/>
                <a:cs typeface="Calibri"/>
              </a:rPr>
              <a:t> tri-planar </a:t>
            </a:r>
            <a:r>
              <a:rPr lang="en-US" err="1">
                <a:latin typeface="Calibri"/>
                <a:ea typeface="Calibri"/>
                <a:cs typeface="Calibri"/>
              </a:rPr>
              <a:t>mappingu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který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zamezí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natahování</a:t>
            </a:r>
            <a:r>
              <a:rPr lang="en-US">
                <a:latin typeface="Calibri"/>
                <a:ea typeface="Calibri"/>
                <a:cs typeface="Calibri"/>
              </a:rPr>
              <a:t> texture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nakloněném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</a:p>
          <a:p>
            <a:pPr marL="914400" lvl="1" indent="-171450">
              <a:buFont typeface="Courier New"/>
              <a:buChar char="o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2444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692697"/>
            <a:ext cx="6815667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  <a:solidFill>
            <a:srgbClr val="E5E5E5"/>
          </a:solidFill>
        </p:grpSpPr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err="1"/>
              <a:t>Klepnutím</a:t>
            </a:r>
            <a:r>
              <a:rPr lang="en-US" altLang="cs-CZ"/>
              <a:t> </a:t>
            </a:r>
            <a:r>
              <a:rPr lang="en-US" altLang="cs-CZ" err="1"/>
              <a:t>lze</a:t>
            </a:r>
            <a:r>
              <a:rPr lang="en-US" altLang="cs-CZ"/>
              <a:t> </a:t>
            </a:r>
            <a:r>
              <a:rPr lang="en-US" altLang="cs-CZ" err="1"/>
              <a:t>upravit</a:t>
            </a:r>
            <a:r>
              <a:rPr lang="en-US" altLang="cs-CZ"/>
              <a:t> </a:t>
            </a:r>
            <a:r>
              <a:rPr lang="en-US" altLang="cs-CZ" err="1"/>
              <a:t>styl</a:t>
            </a:r>
            <a:r>
              <a:rPr lang="en-US" altLang="cs-CZ"/>
              <a:t> </a:t>
            </a:r>
            <a:r>
              <a:rPr lang="en-US" altLang="cs-CZ" err="1"/>
              <a:t>předlohy</a:t>
            </a:r>
            <a:r>
              <a:rPr lang="en-US" altLang="cs-CZ"/>
              <a:t> </a:t>
            </a:r>
            <a:r>
              <a:rPr lang="en-US" altLang="cs-CZ" err="1"/>
              <a:t>nadpisů</a:t>
            </a:r>
            <a:r>
              <a:rPr lang="en-US" altLang="cs-CZ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err="1"/>
              <a:t>Klepnutím</a:t>
            </a:r>
            <a:r>
              <a:rPr lang="en-US" altLang="cs-CZ"/>
              <a:t> </a:t>
            </a:r>
            <a:r>
              <a:rPr lang="en-US" altLang="cs-CZ" err="1"/>
              <a:t>lze</a:t>
            </a:r>
            <a:r>
              <a:rPr lang="en-US" altLang="cs-CZ"/>
              <a:t> </a:t>
            </a:r>
            <a:r>
              <a:rPr lang="en-US" altLang="cs-CZ" err="1"/>
              <a:t>upravit</a:t>
            </a:r>
            <a:r>
              <a:rPr lang="en-US" altLang="cs-CZ"/>
              <a:t> </a:t>
            </a:r>
            <a:r>
              <a:rPr lang="en-US" altLang="cs-CZ" err="1"/>
              <a:t>styly</a:t>
            </a:r>
            <a:r>
              <a:rPr lang="en-US" altLang="cs-CZ"/>
              <a:t> </a:t>
            </a:r>
            <a:r>
              <a:rPr lang="en-US" altLang="cs-CZ" err="1"/>
              <a:t>předlohy</a:t>
            </a:r>
            <a:r>
              <a:rPr lang="en-US" altLang="cs-CZ"/>
              <a:t> </a:t>
            </a:r>
            <a:r>
              <a:rPr lang="en-US" altLang="cs-CZ" err="1"/>
              <a:t>textu</a:t>
            </a:r>
            <a:r>
              <a:rPr lang="en-US" altLang="cs-CZ"/>
              <a:t>.</a:t>
            </a:r>
          </a:p>
          <a:p>
            <a:pPr lvl="1"/>
            <a:r>
              <a:rPr lang="en-US" altLang="cs-CZ" err="1"/>
              <a:t>Druhá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2"/>
            <a:r>
              <a:rPr lang="en-US" altLang="cs-CZ" err="1"/>
              <a:t>Třetí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3"/>
            <a:r>
              <a:rPr lang="en-US" altLang="cs-CZ" err="1"/>
              <a:t>Čtvrtá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  <a:p>
            <a:pPr lvl="4"/>
            <a:r>
              <a:rPr lang="en-US" altLang="cs-CZ" err="1"/>
              <a:t>Pátá</a:t>
            </a:r>
            <a:r>
              <a:rPr lang="en-US" altLang="cs-CZ"/>
              <a:t> </a:t>
            </a:r>
            <a:r>
              <a:rPr lang="en-US" altLang="cs-CZ" err="1"/>
              <a:t>úroveň</a:t>
            </a:r>
            <a:endParaRPr lang="en-US" altLang="cs-CZ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524626"/>
            <a:ext cx="5693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B3B4-D8F7-41EB-8A5E-A713505B400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68508" y="53450"/>
            <a:ext cx="1095817" cy="438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7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an03/terragl" TargetMode="External"/><Relationship Id="rId2" Type="http://schemas.openxmlformats.org/officeDocument/2006/relationships/hyperlink" Target="https://vutbr-my.sharepoint.com/:p:/r/personal/xsleza26_vutbr_cz/Documents/xsleza26.pptx?d=wad6bb07641bb42f3bef7b1ea0ba0da1e&amp;csf=1&amp;web=1&amp;e=bPNx6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D974-4EF4-49AF-A8A7-75609950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8" y="4724401"/>
            <a:ext cx="3133784" cy="1929284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cs-CZ" b="1">
                <a:latin typeface="Calibri"/>
                <a:ea typeface="Calibri"/>
                <a:cs typeface="Calibri"/>
              </a:rPr>
              <a:t>Generování a zobrazování terénu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2"/>
            <a:ext cx="7921674" cy="801687"/>
          </a:xfrm>
        </p:spPr>
        <p:txBody>
          <a:bodyPr/>
          <a:lstStyle/>
          <a:p>
            <a:r>
              <a:rPr lang="cs-CZ" altLang="cs-CZ">
                <a:latin typeface="Calibri"/>
                <a:ea typeface="Calibri"/>
                <a:cs typeface="Calibri"/>
              </a:rPr>
              <a:t>Martin Slezák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620B-F4D3-126A-4EF3-E18DDAB1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Textury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53C50-79B0-420A-D5E1-36E05B504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10</a:t>
            </a:fld>
            <a:endParaRPr lang="en-US" altLang="cs-CZ"/>
          </a:p>
        </p:txBody>
      </p:sp>
      <p:pic>
        <p:nvPicPr>
          <p:cNvPr id="7" name="Content Placeholder 6" descr="A mountain with green grass&#10;&#10;AI-generated content may be incorrect.">
            <a:extLst>
              <a:ext uri="{FF2B5EF4-FFF2-40B4-BE49-F238E27FC236}">
                <a16:creationId xmlns:a16="http://schemas.microsoft.com/office/drawing/2014/main" id="{6B8E36B8-C489-214B-4878-53E2059AB4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958851" y="730358"/>
            <a:ext cx="10283921" cy="579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67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3412-3037-99CC-2854-FB361E22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Obloha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09918-E0FC-F7C5-E99E-7D43E7476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11</a:t>
            </a:fld>
            <a:endParaRPr lang="en-US" altLang="cs-CZ"/>
          </a:p>
        </p:txBody>
      </p:sp>
      <p:pic>
        <p:nvPicPr>
          <p:cNvPr id="10" name="Picture 9" descr="A green mountains with blue sky and sun&#10;&#10;AI-generated content may be incorrect.">
            <a:extLst>
              <a:ext uri="{FF2B5EF4-FFF2-40B4-BE49-F238E27FC236}">
                <a16:creationId xmlns:a16="http://schemas.microsoft.com/office/drawing/2014/main" id="{91C4FC1A-52F8-5152-A6E8-BDE962DA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1155700"/>
            <a:ext cx="9518650" cy="537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06065F-3B99-F70E-DEF8-2FADF60E3D54}"/>
              </a:ext>
            </a:extLst>
          </p:cNvPr>
          <p:cNvSpPr txBox="1"/>
          <p:nvPr/>
        </p:nvSpPr>
        <p:spPr>
          <a:xfrm>
            <a:off x="342900" y="622300"/>
            <a:ext cx="387138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b="0">
                <a:solidFill>
                  <a:schemeClr val="tx1"/>
                </a:solidFill>
                <a:latin typeface="Calibri"/>
                <a:ea typeface="Tahoma"/>
                <a:cs typeface="Tahoma"/>
              </a:rPr>
              <a:t>Atmospheric Scattering</a:t>
            </a:r>
          </a:p>
        </p:txBody>
      </p:sp>
    </p:spTree>
    <p:extLst>
      <p:ext uri="{BB962C8B-B14F-4D97-AF65-F5344CB8AC3E}">
        <p14:creationId xmlns:p14="http://schemas.microsoft.com/office/powerpoint/2010/main" val="300395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4804-26C1-4230-354C-5A021FCB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92AEC-6EDF-E82F-D399-FB2CD9A32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Shadow mapping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Problém</a:t>
            </a:r>
            <a:r>
              <a:rPr lang="en-US">
                <a:latin typeface="Calibri"/>
                <a:ea typeface="Calibri"/>
                <a:cs typeface="Calibri"/>
              </a:rPr>
              <a:t> shadow </a:t>
            </a:r>
            <a:r>
              <a:rPr lang="en-US" err="1">
                <a:latin typeface="Calibri"/>
                <a:ea typeface="Calibri"/>
                <a:cs typeface="Calibri"/>
              </a:rPr>
              <a:t>akné</a:t>
            </a:r>
            <a:endParaRPr lang="en-US" err="1"/>
          </a:p>
          <a:p>
            <a:pPr lvl="1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Řešení</a:t>
            </a:r>
            <a:r>
              <a:rPr lang="en-US">
                <a:latin typeface="Calibri"/>
                <a:ea typeface="Calibri"/>
                <a:cs typeface="Calibri"/>
              </a:rPr>
              <a:t> = bias</a:t>
            </a:r>
            <a:endParaRPr lang="en-US"/>
          </a:p>
          <a:p>
            <a:pPr lvl="1">
              <a:buFont typeface="Courier New"/>
              <a:buChar char="o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64D2-0C7F-5025-9299-3A4AAD71B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12</a:t>
            </a:fld>
            <a:endParaRPr lang="en-US" altLang="cs-CZ"/>
          </a:p>
        </p:txBody>
      </p:sp>
      <p:pic>
        <p:nvPicPr>
          <p:cNvPr id="8" name="Content Placeholder 7" descr="A mountain range with green grass&#10;&#10;AI-generated content may be incorrect.">
            <a:extLst>
              <a:ext uri="{FF2B5EF4-FFF2-40B4-BE49-F238E27FC236}">
                <a16:creationId xmlns:a16="http://schemas.microsoft.com/office/drawing/2014/main" id="{289FC3E5-F1FE-989F-9392-268525405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6648377" y="765175"/>
            <a:ext cx="494891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adow mapping, with shadow acne fixed using shadow bias.">
            <a:extLst>
              <a:ext uri="{FF2B5EF4-FFF2-40B4-BE49-F238E27FC236}">
                <a16:creationId xmlns:a16="http://schemas.microsoft.com/office/drawing/2014/main" id="{E38C96C4-1309-41A1-761F-7B0E3A7D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1" y="4524756"/>
            <a:ext cx="6083297" cy="1567687"/>
          </a:xfrm>
          <a:prstGeom prst="rect">
            <a:avLst/>
          </a:prstGeom>
        </p:spPr>
      </p:pic>
      <p:pic>
        <p:nvPicPr>
          <p:cNvPr id="11" name="Picture 10" descr="Shadow acne explained">
            <a:extLst>
              <a:ext uri="{FF2B5EF4-FFF2-40B4-BE49-F238E27FC236}">
                <a16:creationId xmlns:a16="http://schemas.microsoft.com/office/drawing/2014/main" id="{90C0447B-2FC4-DAFA-B1A7-431580695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2465832"/>
            <a:ext cx="6083297" cy="19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769E-0283-D008-9F43-4F7DEC30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r>
              <a:rPr lang="en-US">
                <a:latin typeface="Calibri"/>
                <a:ea typeface="Calibri"/>
                <a:cs typeface="Calibri"/>
              </a:rPr>
              <a:t> + </a:t>
            </a:r>
            <a:r>
              <a:rPr lang="en-US" err="1">
                <a:latin typeface="Calibri"/>
                <a:ea typeface="Calibri"/>
                <a:cs typeface="Calibri"/>
              </a:rPr>
              <a:t>denní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cyklus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7E86-FD15-B49F-8CFA-C27996B81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/>
              <a:pPr/>
              <a:t>13</a:t>
            </a:fld>
            <a:endParaRPr lang="en-US" altLang="cs-CZ"/>
          </a:p>
        </p:txBody>
      </p:sp>
      <p:pic>
        <p:nvPicPr>
          <p:cNvPr id="4" name="2026-01-19 22-47-24">
            <a:hlinkClick r:id="" action="ppaction://media"/>
            <a:extLst>
              <a:ext uri="{FF2B5EF4-FFF2-40B4-BE49-F238E27FC236}">
                <a16:creationId xmlns:a16="http://schemas.microsoft.com/office/drawing/2014/main" id="{65B09F6B-7B77-9AE4-E141-0BDF823F4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ED5C-D466-87FD-2D15-4C14D73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Jezera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6392-8790-B05B-308D-3F33D92F4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6168737" cy="5330825"/>
          </a:xfrm>
        </p:spPr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Hydraulická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určí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kudy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voda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teče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Zastavení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kapky</a:t>
            </a:r>
            <a:r>
              <a:rPr lang="en-US">
                <a:latin typeface="Calibri"/>
                <a:ea typeface="Calibri"/>
                <a:cs typeface="Calibri"/>
              </a:rPr>
              <a:t> = </a:t>
            </a:r>
            <a:r>
              <a:rPr lang="en-US" err="1">
                <a:latin typeface="Calibri"/>
                <a:ea typeface="Calibri"/>
                <a:cs typeface="Calibri"/>
              </a:rPr>
              <a:t>jezero</a:t>
            </a:r>
          </a:p>
        </p:txBody>
      </p:sp>
      <p:pic>
        <p:nvPicPr>
          <p:cNvPr id="6" name="Content Placeholder 5" descr="A group of neurons in the dark&#10;&#10;AI-generated content may be incorrect.">
            <a:extLst>
              <a:ext uri="{FF2B5EF4-FFF2-40B4-BE49-F238E27FC236}">
                <a16:creationId xmlns:a16="http://schemas.microsoft.com/office/drawing/2014/main" id="{2D265EF5-498D-A45B-110C-9287A3818F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878837" y="2038060"/>
            <a:ext cx="4131472" cy="448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0EF0B-B93C-BA77-0BF2-3E278EB2E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14</a:t>
            </a:fld>
            <a:endParaRPr lang="en-US" altLang="cs-CZ"/>
          </a:p>
        </p:txBody>
      </p:sp>
      <p:pic>
        <p:nvPicPr>
          <p:cNvPr id="7" name="Picture 6" descr="A river in a valley&#10;&#10;AI-generated content may be incorrect.">
            <a:extLst>
              <a:ext uri="{FF2B5EF4-FFF2-40B4-BE49-F238E27FC236}">
                <a16:creationId xmlns:a16="http://schemas.microsoft.com/office/drawing/2014/main" id="{77533BEF-4519-92C6-1D40-99970BCF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642" y="1489362"/>
            <a:ext cx="5637647" cy="50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7B2B-ED97-AEF5-A457-1423D0A3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Jezera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1AC8-5C78-6C46-28D2-CEACE3E3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Aneb</a:t>
            </a:r>
            <a:r>
              <a:rPr lang="en-US">
                <a:latin typeface="Calibri"/>
                <a:ea typeface="Calibri"/>
                <a:cs typeface="Calibri"/>
              </a:rPr>
              <a:t> ne </a:t>
            </a:r>
            <a:r>
              <a:rPr lang="en-US" err="1">
                <a:latin typeface="Calibri"/>
                <a:ea typeface="Calibri"/>
                <a:cs typeface="Calibri"/>
              </a:rPr>
              <a:t>vždy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vše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vydaří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napoprvé</a:t>
            </a:r>
            <a:r>
              <a:rPr lang="en-US">
                <a:latin typeface="Calibri"/>
                <a:ea typeface="Calibri"/>
                <a:cs typeface="Calibri"/>
              </a:rPr>
              <a:t>... (</a:t>
            </a:r>
            <a:r>
              <a:rPr lang="en-US" err="1">
                <a:latin typeface="Calibri"/>
                <a:ea typeface="Calibri"/>
                <a:cs typeface="Calibri"/>
              </a:rPr>
              <a:t>podruhé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21EF-CDDE-3846-4574-288B2DF8B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15</a:t>
            </a:fld>
            <a:endParaRPr lang="en-US" altLang="cs-CZ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46ACEF2-2210-5F6C-7CCE-7CAF7940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0" y="1485417"/>
            <a:ext cx="4750007" cy="4967469"/>
          </a:xfrm>
          <a:prstGeom prst="rect">
            <a:avLst/>
          </a:prstGeom>
        </p:spPr>
      </p:pic>
      <p:pic>
        <p:nvPicPr>
          <p:cNvPr id="6" name="Picture 5" descr="A computer generated image of a mountain&#10;&#10;AI-generated content may be incorrect.">
            <a:extLst>
              <a:ext uri="{FF2B5EF4-FFF2-40B4-BE49-F238E27FC236}">
                <a16:creationId xmlns:a16="http://schemas.microsoft.com/office/drawing/2014/main" id="{78755A98-399F-69D7-11DE-8F2FB14E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35" y="1485419"/>
            <a:ext cx="5074166" cy="49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F6F2-7C9B-343F-ABD0-24A9E5D6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Děkuji</a:t>
            </a:r>
            <a:r>
              <a:rPr lang="en-US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pozornost</a:t>
            </a:r>
            <a:endParaRPr lang="en-US" err="1"/>
          </a:p>
        </p:txBody>
      </p:sp>
      <p:pic>
        <p:nvPicPr>
          <p:cNvPr id="5" name="Content Placeholder 4" descr="A river running through a valley&#10;&#10;AI-generated content may be incorrect.">
            <a:extLst>
              <a:ext uri="{FF2B5EF4-FFF2-40B4-BE49-F238E27FC236}">
                <a16:creationId xmlns:a16="http://schemas.microsoft.com/office/drawing/2014/main" id="{5ADDFBD8-9827-2621-11EA-FAD59E6F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09280" y="681543"/>
            <a:ext cx="10375558" cy="585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669D1-EA43-C5DA-E2B8-3757E53EF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16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81077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CD8D-59A5-21A5-4E53-81F2A931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Odkazy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EC28-A457-FB58-A500-E2A424C0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  <a:hlinkClick r:id="rId2"/>
              </a:rPr>
              <a:t>Online prezentace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  <a:hlinkClick r:id="rId3"/>
              </a:rPr>
              <a:t>Repozitář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FD008-952A-4C07-B703-A4EB10FAD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17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35246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51F0-5B61-112C-CF2A-044A2F89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Obsah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cíle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15255-CAF8-BB36-2892-E13A9515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>
                <a:latin typeface="Calibri"/>
                <a:ea typeface="Calibri"/>
                <a:cs typeface="Calibri"/>
              </a:rPr>
              <a:t>Generování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šumu</a:t>
            </a:r>
            <a:r>
              <a:rPr lang="en-US" b="1">
                <a:latin typeface="Calibri"/>
                <a:ea typeface="Calibri"/>
                <a:cs typeface="Calibri"/>
              </a:rPr>
              <a:t> + </a:t>
            </a:r>
            <a:r>
              <a:rPr lang="en-US" b="1" err="1">
                <a:latin typeface="Calibri"/>
                <a:ea typeface="Calibri"/>
                <a:cs typeface="Calibri"/>
              </a:rPr>
              <a:t>kombinace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více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vrstev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šumu</a:t>
            </a:r>
            <a:endParaRPr lang="en-US" b="1" err="1"/>
          </a:p>
          <a:p>
            <a:r>
              <a:rPr lang="en-US" b="1" err="1">
                <a:latin typeface="Calibri"/>
                <a:ea typeface="Calibri"/>
                <a:cs typeface="Calibri"/>
              </a:rPr>
              <a:t>Zobrazení</a:t>
            </a:r>
            <a:r>
              <a:rPr lang="en-US" b="1">
                <a:latin typeface="Calibri"/>
                <a:ea typeface="Calibri"/>
                <a:cs typeface="Calibri"/>
              </a:rPr>
              <a:t> </a:t>
            </a:r>
            <a:r>
              <a:rPr lang="en-US" b="1" err="1">
                <a:latin typeface="Calibri"/>
                <a:ea typeface="Calibri"/>
                <a:cs typeface="Calibri"/>
              </a:rPr>
              <a:t>terénu</a:t>
            </a:r>
            <a:endParaRPr lang="en-US" b="1" err="1"/>
          </a:p>
          <a:p>
            <a:r>
              <a:rPr lang="en-US" b="1">
                <a:latin typeface="Calibri"/>
                <a:ea typeface="Calibri"/>
                <a:cs typeface="Calibri"/>
              </a:rPr>
              <a:t>Level of Detail</a:t>
            </a:r>
            <a:endParaRPr lang="en-US" b="1"/>
          </a:p>
          <a:p>
            <a:r>
              <a:rPr lang="en-US" err="1">
                <a:latin typeface="Calibri"/>
                <a:ea typeface="Calibri"/>
                <a:cs typeface="Calibri"/>
              </a:rPr>
              <a:t>Renderování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</a:t>
            </a:r>
            <a:endParaRPr lang="en-US" err="1"/>
          </a:p>
          <a:p>
            <a:r>
              <a:rPr lang="en-US" b="1" err="1">
                <a:latin typeface="Calibri"/>
                <a:ea typeface="Calibri"/>
                <a:cs typeface="Calibri"/>
              </a:rPr>
              <a:t>Hydraulická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eroze</a:t>
            </a:r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endParaRPr lang="en-US" err="1"/>
          </a:p>
          <a:p>
            <a:r>
              <a:rPr lang="en-US" err="1">
                <a:latin typeface="Calibri"/>
                <a:ea typeface="Calibri"/>
                <a:cs typeface="Calibri"/>
              </a:rPr>
              <a:t>Obloha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Stíny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Jezera</a:t>
            </a:r>
            <a:endParaRPr lang="en-US" err="1"/>
          </a:p>
          <a:p>
            <a:r>
              <a:rPr lang="en-US" err="1">
                <a:latin typeface="Calibri"/>
                <a:ea typeface="Calibri"/>
                <a:cs typeface="Calibri"/>
              </a:rPr>
              <a:t>Uživatelské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rozhraní</a:t>
            </a:r>
            <a:endParaRPr lang="en-US" err="1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F64FB-3E84-2E2E-44AA-356762376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2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14616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Generování</a:t>
            </a:r>
            <a:r>
              <a:rPr lang="en-US"/>
              <a:t> </a:t>
            </a:r>
            <a:r>
              <a:rPr lang="en-US" err="1"/>
              <a:t>šumu</a:t>
            </a:r>
          </a:p>
        </p:txBody>
      </p:sp>
      <p:pic>
        <p:nvPicPr>
          <p:cNvPr id="8" name="Content Placeholder 7" descr="A black and white image of a grey and white rectangular object with a red arrow pointing to it&#10;&#10;AI-generated content may be incorrect.">
            <a:extLst>
              <a:ext uri="{FF2B5EF4-FFF2-40B4-BE49-F238E27FC236}">
                <a16:creationId xmlns:a16="http://schemas.microsoft.com/office/drawing/2014/main" id="{0C9A7533-B30E-40CA-E099-A64721E1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976" r="2" b="3905"/>
          <a:stretch>
            <a:fillRect/>
          </a:stretch>
        </p:blipFill>
        <p:spPr bwMode="auto">
          <a:xfrm>
            <a:off x="431801" y="765175"/>
            <a:ext cx="11521017" cy="60347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3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7802-B019-1E74-917F-DBC5B0D0B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Generování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šumu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D104-8B7C-FB28-5B7D-958EC359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Hornatý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První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vrstva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klasický</a:t>
            </a:r>
            <a:r>
              <a:rPr lang="en-US">
                <a:latin typeface="Calibri"/>
                <a:ea typeface="Calibri"/>
                <a:cs typeface="Calibri"/>
              </a:rPr>
              <a:t> Perlin</a:t>
            </a:r>
            <a:endParaRPr lang="en-US"/>
          </a:p>
          <a:p>
            <a:r>
              <a:rPr lang="en-US" err="1">
                <a:latin typeface="Calibri"/>
                <a:ea typeface="Calibri"/>
                <a:cs typeface="Calibri"/>
              </a:rPr>
              <a:t>Další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vrstvy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tzv</a:t>
            </a:r>
            <a:r>
              <a:rPr lang="en-US">
                <a:latin typeface="Calibri"/>
                <a:ea typeface="Calibri"/>
                <a:cs typeface="Calibri"/>
              </a:rPr>
              <a:t>. Ridged Perlin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divoký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šum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939A-41D0-4D24-9AB5-2A949F1F31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4</a:t>
            </a:fld>
            <a:endParaRPr lang="en-US" altLang="cs-CZ"/>
          </a:p>
        </p:txBody>
      </p:sp>
      <p:pic>
        <p:nvPicPr>
          <p:cNvPr id="5" name="Picture 4" descr="A blurry image of a black and white background&#10;&#10;AI-generated content may be incorrect.">
            <a:extLst>
              <a:ext uri="{FF2B5EF4-FFF2-40B4-BE49-F238E27FC236}">
                <a16:creationId xmlns:a16="http://schemas.microsoft.com/office/drawing/2014/main" id="{32D3B262-4059-AF24-E6A4-CA873A45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47" y="886918"/>
            <a:ext cx="5329130" cy="53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6C44-F153-1434-02CA-2439B1FB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Zobrazení</a:t>
            </a:r>
            <a:r>
              <a:rPr lang="en-US"/>
              <a:t> </a:t>
            </a:r>
            <a:r>
              <a:rPr lang="en-US" err="1"/>
              <a:t>terénu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F49EE3-4905-1C6C-004F-BAAF7371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Height map → </a:t>
            </a:r>
            <a:r>
              <a:rPr lang="en-US" err="1">
                <a:latin typeface="Calibri"/>
                <a:ea typeface="Calibri"/>
                <a:cs typeface="Calibri"/>
              </a:rPr>
              <a:t>vertexy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Barvení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základě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sklonu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výšky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Ambientní</a:t>
            </a:r>
            <a:r>
              <a:rPr lang="en-US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difúzní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osvětlení</a:t>
            </a:r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→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b="1" err="1">
                <a:latin typeface="Calibri"/>
                <a:ea typeface="Calibri"/>
                <a:cs typeface="Calibri"/>
              </a:rPr>
              <a:t>Nepřirozený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terén</a:t>
            </a:r>
            <a:endParaRPr lang="en-US" b="1" i="1"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green and black mountain&#10;&#10;AI-generated content may be incorrect.">
            <a:extLst>
              <a:ext uri="{FF2B5EF4-FFF2-40B4-BE49-F238E27FC236}">
                <a16:creationId xmlns:a16="http://schemas.microsoft.com/office/drawing/2014/main" id="{67BBD931-A157-E8D8-B770-D0DDBB17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77" y="765175"/>
            <a:ext cx="5135400" cy="55727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A75EF-4A60-8359-83F8-A40A0E88D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/>
              <a:pPr>
                <a:spcAft>
                  <a:spcPts val="600"/>
                </a:spcAft>
              </a:pPr>
              <a:t>5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4411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15CB-0028-398F-A46E-5A735EF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Level of Detail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84FB-E331-F910-85E2-BF875E85E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6</a:t>
            </a:fld>
            <a:endParaRPr lang="en-US" altLang="cs-CZ"/>
          </a:p>
        </p:txBody>
      </p:sp>
      <p:pic>
        <p:nvPicPr>
          <p:cNvPr id="4" name="2026-01-19 20-27-41">
            <a:hlinkClick r:id="" action="ppaction://media"/>
            <a:extLst>
              <a:ext uri="{FF2B5EF4-FFF2-40B4-BE49-F238E27FC236}">
                <a16:creationId xmlns:a16="http://schemas.microsoft.com/office/drawing/2014/main" id="{E972C1AC-D970-65F0-AB5B-FA48B78BB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00" y="1066800"/>
            <a:ext cx="9639300" cy="546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71BD4-B411-848D-32AA-79A627D8F6E0}"/>
              </a:ext>
            </a:extLst>
          </p:cNvPr>
          <p:cNvSpPr txBox="1"/>
          <p:nvPr/>
        </p:nvSpPr>
        <p:spPr>
          <a:xfrm>
            <a:off x="304800" y="571500"/>
            <a:ext cx="628531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b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Změna</a:t>
            </a:r>
            <a:r>
              <a:rPr lang="en-US" sz="2600" b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kvality</a:t>
            </a:r>
            <a:r>
              <a:rPr lang="en-US" sz="2600" b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dle</a:t>
            </a:r>
            <a:r>
              <a:rPr lang="en-US" sz="2600" b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vzdálenosti</a:t>
            </a:r>
            <a:r>
              <a:rPr lang="en-US" sz="2600" b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od </a:t>
            </a:r>
            <a:r>
              <a:rPr lang="en-US" sz="2600" b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kamery</a:t>
            </a:r>
            <a:endParaRPr lang="en-US" sz="2600" b="0" err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1AC1A-887D-942D-D45F-09D3DA6A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F545-4DCF-FF2C-1F8D-D20B172E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Renderování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textu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7678-666B-7719-10EF-253A2C47F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FPS (</a:t>
            </a:r>
            <a:r>
              <a:rPr lang="en-US" err="1">
                <a:latin typeface="Calibri"/>
                <a:ea typeface="Calibri"/>
                <a:cs typeface="Calibri"/>
              </a:rPr>
              <a:t>snímky</a:t>
            </a:r>
            <a:r>
              <a:rPr lang="en-US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sekundu</a:t>
            </a:r>
            <a:r>
              <a:rPr lang="en-US">
                <a:latin typeface="Calibri"/>
                <a:ea typeface="Calibri"/>
                <a:cs typeface="Calibri"/>
              </a:rPr>
              <a:t>) + </a:t>
            </a:r>
            <a:r>
              <a:rPr lang="en-US" err="1">
                <a:latin typeface="Calibri"/>
                <a:ea typeface="Calibri"/>
                <a:cs typeface="Calibri"/>
              </a:rPr>
              <a:t>uživatelské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rozhraní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6E2B9-CD5F-DCD0-49A6-FD0B1506D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7</a:t>
            </a:fld>
            <a:endParaRPr lang="en-US" altLang="cs-CZ"/>
          </a:p>
        </p:txBody>
      </p:sp>
      <p:pic>
        <p:nvPicPr>
          <p:cNvPr id="5" name="Picture 4" descr="Image of metrics of a Glyph as loaded by FreeType">
            <a:extLst>
              <a:ext uri="{FF2B5EF4-FFF2-40B4-BE49-F238E27FC236}">
                <a16:creationId xmlns:a16="http://schemas.microsoft.com/office/drawing/2014/main" id="{0164D690-E0BC-7967-9407-C94DA87A2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7" y="1947582"/>
            <a:ext cx="5654705" cy="3662524"/>
          </a:xfrm>
          <a:prstGeom prst="rect">
            <a:avLst/>
          </a:prstGeom>
        </p:spPr>
      </p:pic>
      <p:pic>
        <p:nvPicPr>
          <p:cNvPr id="8" name="Picture 7" descr="A blue square with white letters&#10;&#10;AI-generated content may be incorrect.">
            <a:extLst>
              <a:ext uri="{FF2B5EF4-FFF2-40B4-BE49-F238E27FC236}">
                <a16:creationId xmlns:a16="http://schemas.microsoft.com/office/drawing/2014/main" id="{0EE6875F-DBCB-3E52-1065-71547ED2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13" y="5012400"/>
            <a:ext cx="4477647" cy="657943"/>
          </a:xfrm>
          <a:prstGeom prst="rect">
            <a:avLst/>
          </a:prstGeom>
        </p:spPr>
      </p:pic>
      <p:pic>
        <p:nvPicPr>
          <p:cNvPr id="9" name="Picture 8" descr="A blue sign with white letters&#10;&#10;AI-generated content may be incorrect.">
            <a:extLst>
              <a:ext uri="{FF2B5EF4-FFF2-40B4-BE49-F238E27FC236}">
                <a16:creationId xmlns:a16="http://schemas.microsoft.com/office/drawing/2014/main" id="{0610C22C-D760-8C29-0A8C-743FF8D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009" y="3428221"/>
            <a:ext cx="4496518" cy="65327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1875C7A-B575-F621-1754-631C37EBE336}"/>
              </a:ext>
            </a:extLst>
          </p:cNvPr>
          <p:cNvSpPr/>
          <p:nvPr/>
        </p:nvSpPr>
        <p:spPr bwMode="auto">
          <a:xfrm>
            <a:off x="9358884" y="4235195"/>
            <a:ext cx="341756" cy="645032"/>
          </a:xfrm>
          <a:prstGeom prst="downArrow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400" b="0" i="0" u="none" strike="noStrike" cap="none" normalizeH="0" baseline="0" err="1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31E6F9C-8FC5-CF3A-CEFD-295D43E7519E}"/>
              </a:ext>
            </a:extLst>
          </p:cNvPr>
          <p:cNvSpPr/>
          <p:nvPr/>
        </p:nvSpPr>
        <p:spPr bwMode="auto">
          <a:xfrm>
            <a:off x="9345895" y="2646252"/>
            <a:ext cx="341756" cy="645032"/>
          </a:xfrm>
          <a:prstGeom prst="downArrow">
            <a:avLst/>
          </a:prstGeom>
          <a:noFill/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400" b="0" i="0" u="none" strike="noStrike" cap="none" normalizeH="0" baseline="0" err="1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blue rectangle with white dots&#10;&#10;AI-generated content may be incorrect.">
            <a:extLst>
              <a:ext uri="{FF2B5EF4-FFF2-40B4-BE49-F238E27FC236}">
                <a16:creationId xmlns:a16="http://schemas.microsoft.com/office/drawing/2014/main" id="{E512350E-906D-9414-D8FF-211D0957D0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625" y="1718397"/>
            <a:ext cx="4494068" cy="7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6382-EB1E-423A-1CAE-8B5D1BE6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Hydraulická</a:t>
            </a:r>
            <a:r>
              <a:rPr lang="en-US"/>
              <a:t> </a:t>
            </a:r>
            <a:r>
              <a:rPr lang="en-US" err="1"/>
              <a:t>eroze</a:t>
            </a:r>
          </a:p>
        </p:txBody>
      </p:sp>
      <p:pic>
        <p:nvPicPr>
          <p:cNvPr id="7" name="Content Placeholder 6" descr="A green and blue mountains&#10;&#10;AI-generated content may be incorrect.">
            <a:extLst>
              <a:ext uri="{FF2B5EF4-FFF2-40B4-BE49-F238E27FC236}">
                <a16:creationId xmlns:a16="http://schemas.microsoft.com/office/drawing/2014/main" id="{016E070B-4D99-FAB4-9F7F-F2A9F542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28116" y="765175"/>
            <a:ext cx="10728387" cy="60347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F6848-ABF8-42D7-257A-A0E509C45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8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18911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6CC-06AC-A3EB-F775-F32AAAED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Hydraulická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2F74-D6B3-C55C-4043-E5532CDB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Aneb</a:t>
            </a:r>
            <a:r>
              <a:rPr lang="en-US">
                <a:latin typeface="Calibri"/>
                <a:ea typeface="Calibri"/>
                <a:cs typeface="Calibri"/>
              </a:rPr>
              <a:t> ne </a:t>
            </a:r>
            <a:r>
              <a:rPr lang="en-US" err="1">
                <a:latin typeface="Calibri"/>
                <a:ea typeface="Calibri"/>
                <a:cs typeface="Calibri"/>
              </a:rPr>
              <a:t>vždy</a:t>
            </a:r>
            <a:r>
              <a:rPr lang="en-US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vše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vydaří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napoprvé</a:t>
            </a:r>
            <a:r>
              <a:rPr lang="en-US">
                <a:latin typeface="Calibri"/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350E5-75AB-F5A8-BB58-0D8140FA0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9</a:t>
            </a:fld>
            <a:endParaRPr lang="en-US" altLang="cs-CZ"/>
          </a:p>
        </p:txBody>
      </p:sp>
      <p:pic>
        <p:nvPicPr>
          <p:cNvPr id="5" name="Picture 4" descr="A green hills with tall poles&#10;&#10;AI-generated content may be incorrect.">
            <a:extLst>
              <a:ext uri="{FF2B5EF4-FFF2-40B4-BE49-F238E27FC236}">
                <a16:creationId xmlns:a16="http://schemas.microsoft.com/office/drawing/2014/main" id="{5429FEF1-1150-EAF9-65AA-FF4DBFAF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1" y="1515340"/>
            <a:ext cx="5162150" cy="4875069"/>
          </a:xfrm>
          <a:prstGeom prst="rect">
            <a:avLst/>
          </a:prstGeom>
        </p:spPr>
      </p:pic>
      <p:pic>
        <p:nvPicPr>
          <p:cNvPr id="6" name="Picture 5" descr="A green mountain with blue sky&#10;&#10;AI-generated content may be incorrect.">
            <a:extLst>
              <a:ext uri="{FF2B5EF4-FFF2-40B4-BE49-F238E27FC236}">
                <a16:creationId xmlns:a16="http://schemas.microsoft.com/office/drawing/2014/main" id="{80B3D9B7-A51B-8D28-1459-F2E61502A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569" y="1515339"/>
            <a:ext cx="4588455" cy="48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4577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XI Slides Template" id="{293E0C09-34D6-4506-9E18-E14DCC86B095}" vid="{BF5BF70E-2EF4-4CB4-90C1-DF7A7B50AA37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UXI Slides Template</Template>
  <Application>Microsoft Office PowerPoint</Application>
  <PresentationFormat>Widescreen</PresentationFormat>
  <Slides>17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101021 FIT Calibri</vt:lpstr>
      <vt:lpstr>Generování a zobrazování terénu</vt:lpstr>
      <vt:lpstr>Obsah (cíle)</vt:lpstr>
      <vt:lpstr>Generování šumu</vt:lpstr>
      <vt:lpstr>Generování šumu</vt:lpstr>
      <vt:lpstr>Zobrazení terénu</vt:lpstr>
      <vt:lpstr>Level of Detail</vt:lpstr>
      <vt:lpstr>Renderování textu</vt:lpstr>
      <vt:lpstr>Hydraulická eroze</vt:lpstr>
      <vt:lpstr>Hydraulická eroze</vt:lpstr>
      <vt:lpstr>Textury</vt:lpstr>
      <vt:lpstr>Obloha</vt:lpstr>
      <vt:lpstr>Stíny</vt:lpstr>
      <vt:lpstr>Stíny + denní cyklus</vt:lpstr>
      <vt:lpstr>Jezera</vt:lpstr>
      <vt:lpstr>Jezera</vt:lpstr>
      <vt:lpstr>Děkuji za pozornost</vt:lpstr>
      <vt:lpstr>Odkazy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Essay Title</dc:title>
  <dc:creator>Herout Adam (11830)</dc:creator>
  <cp:revision>2</cp:revision>
  <dcterms:created xsi:type="dcterms:W3CDTF">2024-02-29T17:22:27Z</dcterms:created>
  <dcterms:modified xsi:type="dcterms:W3CDTF">2026-01-20T16:22:09Z</dcterms:modified>
</cp:coreProperties>
</file>